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0" r:id="rId6"/>
    <p:sldId id="265" r:id="rId7"/>
    <p:sldId id="261" r:id="rId8"/>
    <p:sldId id="262" r:id="rId9"/>
    <p:sldId id="264" r:id="rId10"/>
    <p:sldId id="263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3576" autoAdjust="0"/>
  </p:normalViewPr>
  <p:slideViewPr>
    <p:cSldViewPr snapToGrid="0">
      <p:cViewPr varScale="1">
        <p:scale>
          <a:sx n="41" d="100"/>
          <a:sy n="41" d="100"/>
        </p:scale>
        <p:origin x="798" y="42"/>
      </p:cViewPr>
      <p:guideLst/>
    </p:cSldViewPr>
  </p:slideViewPr>
  <p:notesTextViewPr>
    <p:cViewPr>
      <p:scale>
        <a:sx n="1" d="1"/>
        <a:sy n="1" d="1"/>
      </p:scale>
      <p:origin x="0" y="-85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8B804D-D9EC-4B1C-ABB7-8991E6CB95E0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387338-CAF1-4AC2-8DDF-08F0164C57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2813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VGG16 — одна из самых знаменитых моделей, отправленных на соревнование ILSVRC-2014. Она является улучшенной версией </a:t>
            </a:r>
            <a:r>
              <a:rPr lang="ru-RU" dirty="0" err="1"/>
              <a:t>AlexNet</a:t>
            </a:r>
            <a:r>
              <a:rPr lang="ru-RU" dirty="0"/>
              <a:t>, в которой заменены большие фильтры (размера 11 и 5 в первом и втором </a:t>
            </a:r>
            <a:r>
              <a:rPr lang="ru-RU" dirty="0" err="1"/>
              <a:t>сверточном</a:t>
            </a:r>
            <a:r>
              <a:rPr lang="ru-RU" dirty="0"/>
              <a:t> слое, соответственно) на несколько фильтров размера 3х3, следующих один за другим. Сеть VGG16 обучалась на протяжении нескольких недель при использовании видеокарт NVIDIA TITAN BLACK.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87338-CAF1-4AC2-8DDF-08F0164C579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2437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вход слоя conv1 подаются RGB изображения размера 224х224. Далее изображения проходят через стек </a:t>
            </a:r>
            <a:r>
              <a:rPr lang="ru-RU" dirty="0" err="1"/>
              <a:t>сверточных</a:t>
            </a:r>
            <a:r>
              <a:rPr lang="ru-RU" dirty="0"/>
              <a:t> слоев, в которых используются фильтры с очень маленьким рецептивным полем размера 3х3 (который является наименьшим размером для получения представления о </a:t>
            </a:r>
            <a:r>
              <a:rPr lang="ru-RU" dirty="0" err="1"/>
              <a:t>том,где</a:t>
            </a:r>
            <a:r>
              <a:rPr lang="ru-RU" dirty="0"/>
              <a:t> находится право/лево, верх/низ, центр).</a:t>
            </a:r>
          </a:p>
          <a:p>
            <a:endParaRPr lang="ru-RU" dirty="0"/>
          </a:p>
          <a:p>
            <a:r>
              <a:rPr lang="ru-RU" dirty="0"/>
              <a:t>В одной из конфигураций используется </a:t>
            </a:r>
            <a:r>
              <a:rPr lang="ru-RU" dirty="0" err="1"/>
              <a:t>сверточный</a:t>
            </a:r>
            <a:r>
              <a:rPr lang="ru-RU" dirty="0"/>
              <a:t> фильтр размера 1х1, который может быть представлен как линейная трансформация входных каналов (с последующей нелинейностью). </a:t>
            </a:r>
            <a:r>
              <a:rPr lang="ru-RU" dirty="0" err="1"/>
              <a:t>Сверточный</a:t>
            </a:r>
            <a:r>
              <a:rPr lang="ru-RU" dirty="0"/>
              <a:t> шаг фиксируется на значении 1 пиксель. Пространственное дополнение (</a:t>
            </a:r>
            <a:r>
              <a:rPr lang="ru-RU" dirty="0" err="1"/>
              <a:t>padding</a:t>
            </a:r>
            <a:r>
              <a:rPr lang="ru-RU" dirty="0"/>
              <a:t>) входа </a:t>
            </a:r>
            <a:r>
              <a:rPr lang="ru-RU" dirty="0" err="1"/>
              <a:t>сверточного</a:t>
            </a:r>
            <a:r>
              <a:rPr lang="ru-RU" dirty="0"/>
              <a:t> слоя выбирается таким образом, чтобы пространственное разрешение сохранялось после свертки, то есть дополнение равно 1 для 3х3 </a:t>
            </a:r>
            <a:r>
              <a:rPr lang="ru-RU" dirty="0" err="1"/>
              <a:t>сверточных</a:t>
            </a:r>
            <a:r>
              <a:rPr lang="ru-RU" dirty="0"/>
              <a:t> слоев. Пространственный </a:t>
            </a:r>
            <a:r>
              <a:rPr lang="ru-RU" dirty="0" err="1"/>
              <a:t>пулинг</a:t>
            </a:r>
            <a:r>
              <a:rPr lang="ru-RU" dirty="0"/>
              <a:t> осуществляется при помощи пяти </a:t>
            </a:r>
            <a:r>
              <a:rPr lang="ru-RU" dirty="0" err="1"/>
              <a:t>max-pooling</a:t>
            </a:r>
            <a:r>
              <a:rPr lang="ru-RU" dirty="0"/>
              <a:t> слоев, которые следуют за одним из </a:t>
            </a:r>
            <a:r>
              <a:rPr lang="ru-RU" dirty="0" err="1"/>
              <a:t>сверточных</a:t>
            </a:r>
            <a:r>
              <a:rPr lang="ru-RU" dirty="0"/>
              <a:t> слоев (не все </a:t>
            </a:r>
            <a:r>
              <a:rPr lang="ru-RU" dirty="0" err="1"/>
              <a:t>сверточные</a:t>
            </a:r>
            <a:r>
              <a:rPr lang="ru-RU" dirty="0"/>
              <a:t> слои имеют последующие </a:t>
            </a:r>
            <a:r>
              <a:rPr lang="ru-RU" dirty="0" err="1"/>
              <a:t>max-pooling</a:t>
            </a:r>
            <a:r>
              <a:rPr lang="ru-RU" dirty="0"/>
              <a:t>). Операция </a:t>
            </a:r>
            <a:r>
              <a:rPr lang="ru-RU" dirty="0" err="1"/>
              <a:t>max-pooling</a:t>
            </a:r>
            <a:r>
              <a:rPr lang="ru-RU" dirty="0"/>
              <a:t> выполняется на окне размера 2х2 пикселей с шагом 2.</a:t>
            </a:r>
          </a:p>
          <a:p>
            <a:endParaRPr lang="ru-RU" dirty="0"/>
          </a:p>
          <a:p>
            <a:r>
              <a:rPr lang="ru-RU" dirty="0"/>
              <a:t>После стека </a:t>
            </a:r>
            <a:r>
              <a:rPr lang="ru-RU" dirty="0" err="1"/>
              <a:t>сверточных</a:t>
            </a:r>
            <a:r>
              <a:rPr lang="ru-RU" dirty="0"/>
              <a:t> слоев (который имеет разную глубину в разных архитектурах) идут три </a:t>
            </a:r>
            <a:r>
              <a:rPr lang="ru-RU" dirty="0" err="1"/>
              <a:t>полносвязных</a:t>
            </a:r>
            <a:r>
              <a:rPr lang="ru-RU" dirty="0"/>
              <a:t> слоя: первые два имеют по 4096 каналов, третий — 1000 каналов (так как в соревновании ILSVRC требуется классифицировать объекты по 1000 категориям; следовательно, классу соответствует один канал). Последним идет </a:t>
            </a:r>
            <a:r>
              <a:rPr lang="ru-RU" dirty="0" err="1"/>
              <a:t>soft-max</a:t>
            </a:r>
            <a:r>
              <a:rPr lang="ru-RU" dirty="0"/>
              <a:t> слой. Конфигурация </a:t>
            </a:r>
            <a:r>
              <a:rPr lang="ru-RU" dirty="0" err="1"/>
              <a:t>полносвязных</a:t>
            </a:r>
            <a:r>
              <a:rPr lang="ru-RU" dirty="0"/>
              <a:t> слоев одна и та же во всех нейросетях.</a:t>
            </a:r>
          </a:p>
          <a:p>
            <a:endParaRPr lang="ru-RU" dirty="0"/>
          </a:p>
          <a:p>
            <a:r>
              <a:rPr lang="ru-RU" dirty="0"/>
              <a:t>Все скрытые слои снабжены </a:t>
            </a:r>
            <a:r>
              <a:rPr lang="ru-RU" dirty="0" err="1"/>
              <a:t>ReLU</a:t>
            </a:r>
            <a:r>
              <a:rPr lang="ru-RU" dirty="0"/>
              <a:t>. Отметим также, что сети (за исключением одной) не содержат слоя нормализации (</a:t>
            </a:r>
            <a:r>
              <a:rPr lang="ru-RU" dirty="0" err="1"/>
              <a:t>Local</a:t>
            </a:r>
            <a:r>
              <a:rPr lang="ru-RU" dirty="0"/>
              <a:t> </a:t>
            </a:r>
            <a:r>
              <a:rPr lang="ru-RU" dirty="0" err="1"/>
              <a:t>Response</a:t>
            </a:r>
            <a:r>
              <a:rPr lang="ru-RU" dirty="0"/>
              <a:t> </a:t>
            </a:r>
            <a:r>
              <a:rPr lang="ru-RU" dirty="0" err="1"/>
              <a:t>Normalisation</a:t>
            </a:r>
            <a:r>
              <a:rPr lang="ru-RU" dirty="0"/>
              <a:t>), так как нормализация не улучшает результата на </a:t>
            </a:r>
            <a:r>
              <a:rPr lang="ru-RU" dirty="0" err="1"/>
              <a:t>датасете</a:t>
            </a:r>
            <a:r>
              <a:rPr lang="ru-RU" dirty="0"/>
              <a:t> ILSVRC, а ведет к увеличению потребления памяти и времени исполнения кода.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Структурным элементом сети считается сочетание свертка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свертка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пулинг</a:t>
            </a:r>
            <a:r>
              <a:rPr lang="ru-RU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87338-CAF1-4AC2-8DDF-08F0164C579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2540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VGG16 существенно превосходит в производительности прошлые поколения моделей в соревнованиях ILSVRC-2012 </a:t>
            </a:r>
            <a:r>
              <a:rPr lang="ru-RU" dirty="0" err="1"/>
              <a:t>and</a:t>
            </a:r>
            <a:r>
              <a:rPr lang="ru-RU" dirty="0"/>
              <a:t> ILSVRC-2013. Достигнутый VGG16 результат сопоставим с победителем соревнования по классификации (</a:t>
            </a:r>
            <a:r>
              <a:rPr lang="ru-RU" dirty="0" err="1"/>
              <a:t>GoogLeNet</a:t>
            </a:r>
            <a:r>
              <a:rPr lang="ru-RU" dirty="0"/>
              <a:t> с ошибкой 6.7%) в 2014 году и значительно опережает результат </a:t>
            </a:r>
            <a:r>
              <a:rPr lang="ru-RU" dirty="0" err="1"/>
              <a:t>Clarifai</a:t>
            </a:r>
            <a:r>
              <a:rPr lang="ru-RU" dirty="0"/>
              <a:t> победителя ILSVRC-2013, который показал ошибку 11.2% с внешними тренировочными данными и 11.7% без них. Что касается одной сети, архитектура VGG16 достигает наилучшего результата (7.0% ошибки на тесте), опережаю сеть </a:t>
            </a:r>
            <a:r>
              <a:rPr lang="ru-RU" dirty="0" err="1"/>
              <a:t>GoogLeNet</a:t>
            </a:r>
            <a:r>
              <a:rPr lang="ru-RU" dirty="0"/>
              <a:t> на 0.9%.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87338-CAF1-4AC2-8DDF-08F0164C579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4013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DeepWeeds</a:t>
            </a:r>
            <a:r>
              <a:rPr lang="ru-RU" dirty="0"/>
              <a:t> - набор данных </a:t>
            </a:r>
            <a:r>
              <a:rPr lang="ru-RU" dirty="0" err="1"/>
              <a:t>мультиклассовых</a:t>
            </a:r>
            <a:r>
              <a:rPr lang="ru-RU" dirty="0"/>
              <a:t> видов сорняков для глубокого обучения.</a:t>
            </a:r>
            <a:r>
              <a:rPr lang="en-US" dirty="0"/>
              <a:t> </a:t>
            </a:r>
            <a:r>
              <a:rPr lang="ru-RU" dirty="0"/>
              <a:t>Создан для увеличения производительности в сельском хозяйстве через автоматизацию борьбы с вредителями и избирательном выборе </a:t>
            </a:r>
            <a:r>
              <a:rPr lang="ru-RU" dirty="0" err="1"/>
              <a:t>гербецидов</a:t>
            </a:r>
            <a:r>
              <a:rPr lang="ru-RU" dirty="0"/>
              <a:t>. Всего 17509 изображений.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87338-CAF1-4AC2-8DDF-08F0164C579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0881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Датасет</a:t>
            </a:r>
            <a:r>
              <a:rPr lang="ru-RU" dirty="0"/>
              <a:t> имеет 8 классов изображений + негативы. По факту получаем 9 классов.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) китайское яблоко, (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) лантана, (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)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паркинсония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(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)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парфений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(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) колючая акация, (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) каучуковая лоза, (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ж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) сиамский сорняк , (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) Змеиный сорняк. Каждая картинка имеет 256*256*3 точек.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87338-CAF1-4AC2-8DDF-08F0164C579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9732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 распределению изображений можно заметить что 1 класс сильно больше остальных.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87338-CAF1-4AC2-8DDF-08F0164C579D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071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Данные собирались на специальных приборах. Железом выступили 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Pi 3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it-IT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Arduino Uno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GPS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приемник. Снимали на цветную камеру высокого разрешения FLIR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Blackfly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23S6C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Gigabit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Ethernet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387338-CAF1-4AC2-8DDF-08F0164C579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405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241F40-BB55-4A18-B466-497168DAC1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759D9BD-F3CE-4ACD-A05D-F99C9164A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B026D75-B11A-4030-988C-ABE95E280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9CE2BF-7B8B-4EB2-B1A3-3176FB44F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FDB50A-5FB2-4133-A004-D6B905DBC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3731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259D1C-49F4-4B73-875B-26C24AA74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8DF9E5-D5AC-4207-A166-C8B1101450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27C7BC-53A0-4B07-BB82-D3622A1E1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FA18DA-9E44-45D0-93ED-AC653E8C3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4FC00F-B05F-4FBE-8E5F-135886C50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247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C9593A3-B891-42D4-90BC-DDB01B8CA5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A7CF92F-0CE3-4251-BEC0-AD7B6CAA27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61BDB5-4CA4-40FB-AEE2-7DA70D4FC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0FA835-2200-4363-AEF0-3C0841E75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4CD075-37A7-47DB-9F70-AEB21E705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2004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F5C7DD-279E-4F4A-A17B-10783DED8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A3F80A-9D6C-4CA7-9EA7-0DD0142E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AE593F5-455A-43CB-A6DF-FEF3D217E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E483FA1-EBDE-46F8-8C78-BB9E1E13C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8A1463-C665-419F-82FA-61B55170E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9283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88C50B-AE57-444E-B5C0-5F52D143B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CBC860-A81D-4933-B918-6FFD56516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5F85DA-C484-421B-812B-DCD128851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738212-A4CC-4BF3-9797-D9AE1F287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53D4C1-B6C5-4584-B60A-B1B16AAA5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2353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AA6532-5D6C-4813-9744-F00CC5700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9A7C72-562C-45B0-BC3F-B64AAA9FB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8BB3F2-A738-4FE0-9A69-7F1627C513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500ADFB-97B5-4232-B60D-FE982FF1B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054BEA0-2280-4DF2-8288-D56756813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1638B39-9158-453B-8DCB-CF77CBC5A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4675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B716B3-F19D-4917-81ED-C81B8AA8C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1FAC2CF-3D36-430F-8A34-83D74F863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89CDB7-98F6-447F-869A-F37CE19365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9B86F73-34E5-429B-B68C-E72C3E3B5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D335C8C-E81D-4342-8318-C57E48CB7F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F815E98-3141-46A9-92B6-D115E7502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4970873-EB54-4E11-83CC-0E75F03D2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FBD3012-F083-4E4D-B4D4-74AD6C33A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1595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5E3585-1E3F-4A8F-8DD6-DCCE8287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EA2C8FD-3AE5-4223-9C4D-B2BA9E016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2AA39D3-D4F6-4052-B550-BEF8B9826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390DEBD-36B0-4888-AB6A-33A37D516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602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3034332-C2F3-4463-96A8-588B6B5FB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D95F8FD-3105-4C1A-B5CB-CEA2110FE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4086769-552B-4362-8A85-776E23BB8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9309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D5F682-A6E5-47BC-878B-CEDD034B3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D7784E5-70BE-4E4D-BD29-695C92F5A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57F2AE5-4FE8-4D72-929E-CA466388A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1C202A9-CC78-4915-B790-DB4821A17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388CF7-5F29-4B65-A36D-E66FA035C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AF66192-82BA-4768-9EA2-6AA64ED34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2625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581B1D-6201-4268-A667-D11916736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94F0159-105C-413A-B7AF-14EC4C55C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B20ECA1-6CAF-4848-BAC8-4A39B2249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6788FF8-E43B-4E0A-9A61-3F2DC4FCA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C6BBA19-25CC-486F-AAA7-F29DAFAE2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0F7ACED-6F55-4681-BCA3-2552F4F7D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4348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3F0B6D-E6E5-41F4-9BE5-68ABF64D8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76A57E-FE1E-43E6-87E3-841210B67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504B21-6BCC-4899-9C73-F42FA72F9F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BCE89-48E0-42BA-AFA0-846C29C1A759}" type="datetimeFigureOut">
              <a:rPr lang="ru-RU" smtClean="0"/>
              <a:t>23.11.2020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3DF99B-8697-45E6-AB0F-A5BFB12180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0DE9C5-B9AA-4553-8DA0-59A3D9AB6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19D5B-F82F-450A-9A87-DC1F589B8F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8792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FBFFD9-6593-4969-BFC0-7BA028B322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VGG-16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4FAF813-6A69-4288-8360-E7C732FF8A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VERY DEEP CONVOLUTIONAL NETWORKS FOR LARGE-SCALE IMAGE RECOGNITION</a:t>
            </a:r>
          </a:p>
          <a:p>
            <a:r>
              <a:rPr lang="ru-RU" dirty="0"/>
              <a:t>М-19-ИВТ-3</a:t>
            </a:r>
          </a:p>
          <a:p>
            <a:pPr algn="r"/>
            <a:r>
              <a:rPr lang="ru-RU" dirty="0" err="1"/>
              <a:t>Цилих</a:t>
            </a:r>
            <a:r>
              <a:rPr lang="ru-RU" dirty="0"/>
              <a:t>. А.</a:t>
            </a:r>
          </a:p>
          <a:p>
            <a:pPr algn="r"/>
            <a:r>
              <a:rPr lang="ru-RU" dirty="0" err="1"/>
              <a:t>Карлышев</a:t>
            </a:r>
            <a:r>
              <a:rPr lang="ru-RU" dirty="0"/>
              <a:t> А.</a:t>
            </a:r>
          </a:p>
        </p:txBody>
      </p:sp>
    </p:spTree>
    <p:extLst>
      <p:ext uri="{BB962C8B-B14F-4D97-AF65-F5344CB8AC3E}">
        <p14:creationId xmlns:p14="http://schemas.microsoft.com/office/powerpoint/2010/main" val="4197778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74C5400-6429-44C7-9F70-AAD202824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524625" cy="3933825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9247699-2C7A-40EE-9E1C-43668760751A}"/>
              </a:ext>
            </a:extLst>
          </p:cNvPr>
          <p:cNvSpPr/>
          <p:nvPr/>
        </p:nvSpPr>
        <p:spPr>
          <a:xfrm>
            <a:off x="0" y="425070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err="1"/>
              <a:t>AutoWeed</a:t>
            </a:r>
            <a:r>
              <a:rPr lang="ru-RU" dirty="0"/>
              <a:t> : прототип робота для борьбы с сорняками для выборочного опрыскивания листьев на австралийских пастбищах.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F5E5CC9-7BB2-434C-B69A-930760B0DB5A}"/>
              </a:ext>
            </a:extLst>
          </p:cNvPr>
          <p:cNvSpPr/>
          <p:nvPr/>
        </p:nvSpPr>
        <p:spPr>
          <a:xfrm>
            <a:off x="6096000" y="559067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err="1"/>
              <a:t>WeedLogger</a:t>
            </a:r>
            <a:r>
              <a:rPr lang="ru-RU" dirty="0"/>
              <a:t> поля Прибор был разработан для облегчения точного, последовательный и быстрого сбора времени и GPS штампованных изображений.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BEC341E-9EC5-4041-8E69-53C737E6FD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8505" y="1966912"/>
            <a:ext cx="5395911" cy="327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5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4626AEF-802D-408C-89E6-278C42C1E62C}"/>
              </a:ext>
            </a:extLst>
          </p:cNvPr>
          <p:cNvSpPr/>
          <p:nvPr/>
        </p:nvSpPr>
        <p:spPr>
          <a:xfrm>
            <a:off x="0" y="5829277"/>
            <a:ext cx="12192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191000"/>
                </a:solidFill>
                <a:effectLst/>
                <a:latin typeface="Lora"/>
              </a:rPr>
              <a:t>VGG16</a:t>
            </a:r>
            <a:r>
              <a:rPr lang="en-US" b="0" i="0" dirty="0">
                <a:solidFill>
                  <a:srgbClr val="191000"/>
                </a:solidFill>
                <a:effectLst/>
                <a:latin typeface="Lora"/>
              </a:rPr>
              <a:t> — </a:t>
            </a: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модель </a:t>
            </a:r>
            <a:r>
              <a:rPr lang="ru-RU" b="0" i="0" dirty="0" err="1">
                <a:solidFill>
                  <a:srgbClr val="191000"/>
                </a:solidFill>
                <a:effectLst/>
                <a:latin typeface="Lora"/>
              </a:rPr>
              <a:t>сверточной</a:t>
            </a: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 нейронной сети, предложенная </a:t>
            </a:r>
            <a:r>
              <a:rPr lang="en-US" b="0" i="0" dirty="0">
                <a:solidFill>
                  <a:srgbClr val="191000"/>
                </a:solidFill>
                <a:effectLst/>
                <a:latin typeface="Lora"/>
              </a:rPr>
              <a:t>K. </a:t>
            </a:r>
            <a:r>
              <a:rPr lang="en-US" b="0" i="0" dirty="0" err="1">
                <a:solidFill>
                  <a:srgbClr val="191000"/>
                </a:solidFill>
                <a:effectLst/>
                <a:latin typeface="Lora"/>
              </a:rPr>
              <a:t>Simonyan</a:t>
            </a:r>
            <a:r>
              <a:rPr lang="en-US" b="0" i="0" dirty="0">
                <a:solidFill>
                  <a:srgbClr val="191000"/>
                </a:solidFill>
                <a:effectLst/>
                <a:latin typeface="Lora"/>
              </a:rPr>
              <a:t> </a:t>
            </a: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и </a:t>
            </a:r>
            <a:r>
              <a:rPr lang="en-US" b="0" i="0" dirty="0">
                <a:solidFill>
                  <a:srgbClr val="191000"/>
                </a:solidFill>
                <a:effectLst/>
                <a:latin typeface="Lora"/>
              </a:rPr>
              <a:t>A. Zisserman </a:t>
            </a: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из Оксфордского университета в статье “</a:t>
            </a:r>
            <a:r>
              <a:rPr lang="en-US" b="0" i="0" dirty="0">
                <a:solidFill>
                  <a:srgbClr val="191000"/>
                </a:solidFill>
                <a:effectLst/>
                <a:latin typeface="Lora"/>
              </a:rPr>
              <a:t>Very Deep Convolutional Networks for Large-Scale Image Recognition”. </a:t>
            </a: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Модель достигает точности 92.7% — топ-5, при тестировании на </a:t>
            </a:r>
            <a:r>
              <a:rPr lang="en-US" b="0" i="0" dirty="0">
                <a:solidFill>
                  <a:srgbClr val="191000"/>
                </a:solidFill>
                <a:effectLst/>
                <a:latin typeface="Lora"/>
              </a:rPr>
              <a:t>ImageNet </a:t>
            </a:r>
            <a:r>
              <a:rPr lang="ru-RU" b="0" i="0" dirty="0">
                <a:solidFill>
                  <a:srgbClr val="191000"/>
                </a:solidFill>
                <a:effectLst/>
                <a:latin typeface="Lora"/>
              </a:rPr>
              <a:t>в задаче распознавания объектов на изображении.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62B79C-8C72-43E7-8749-82E031ED0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56408"/>
            <a:ext cx="9753600" cy="48768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56B6DC9-22D3-4AF4-AB8A-D5D3BEFEFCF5}"/>
              </a:ext>
            </a:extLst>
          </p:cNvPr>
          <p:cNvSpPr/>
          <p:nvPr/>
        </p:nvSpPr>
        <p:spPr>
          <a:xfrm>
            <a:off x="4809506" y="1068779"/>
            <a:ext cx="570016" cy="225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825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E190E0-E3EB-4756-A1E8-125FA85EB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0BC7BE-B9AD-487C-A7EB-F0F6768A9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FA060D8-48CC-477B-B36D-75C699F02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739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49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E26F47-C606-41B0-8320-075FB5A9D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337518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B6D1A29-AE50-4F98-8CE6-7DCFC7C795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75186"/>
            <a:ext cx="12192000" cy="29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336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2F3907-C0CC-410D-9D8A-1C31C6E6B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CA88784-4B18-4AD6-A4B9-CF4F9DF75648}"/>
              </a:ext>
            </a:extLst>
          </p:cNvPr>
          <p:cNvSpPr/>
          <p:nvPr/>
        </p:nvSpPr>
        <p:spPr>
          <a:xfrm>
            <a:off x="0" y="6211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/>
              <a:t>Очень медленная скорость обучения.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Сама архитектура сети весит слишком много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157631A-E66D-4486-99DB-BCDCEA24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442" y="1542297"/>
            <a:ext cx="10331116" cy="443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196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065DD6-41A2-4E6D-9748-13AED01BF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5646A6-BE0D-4375-A4F5-414BFF420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924B9A2-392F-4598-81CF-619D40459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562" y="428967"/>
            <a:ext cx="9044876" cy="600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54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75D48E-9A58-41EA-8121-E51A5087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err="1"/>
              <a:t>DeepWeeds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5FAEDA9-9BBA-4F9E-8064-C43226580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8540" y="1033461"/>
            <a:ext cx="7254920" cy="582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220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E4624FD-704C-4208-B751-25D31D36F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054405" cy="685800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5C7F966-44A7-4764-AAA1-4E4FA2E248FD}"/>
              </a:ext>
            </a:extLst>
          </p:cNvPr>
          <p:cNvSpPr/>
          <p:nvPr/>
        </p:nvSpPr>
        <p:spPr>
          <a:xfrm>
            <a:off x="5374106" y="0"/>
            <a:ext cx="3064041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( </a:t>
            </a:r>
            <a:r>
              <a:rPr lang="ru-RU" b="1" dirty="0"/>
              <a:t>а</a:t>
            </a:r>
            <a:r>
              <a:rPr lang="ru-RU" dirty="0"/>
              <a:t> ) китайское яблоко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( </a:t>
            </a:r>
            <a:r>
              <a:rPr lang="ru-RU" b="1" dirty="0"/>
              <a:t>б</a:t>
            </a:r>
            <a:r>
              <a:rPr lang="ru-RU" dirty="0"/>
              <a:t> ) лантана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( </a:t>
            </a:r>
            <a:r>
              <a:rPr lang="ru-RU" b="1" dirty="0"/>
              <a:t>в</a:t>
            </a:r>
            <a:r>
              <a:rPr lang="ru-RU" dirty="0"/>
              <a:t> ) </a:t>
            </a:r>
            <a:r>
              <a:rPr lang="ru-RU" dirty="0" err="1"/>
              <a:t>паркинсония</a:t>
            </a:r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( </a:t>
            </a:r>
            <a:r>
              <a:rPr lang="ru-RU" b="1" dirty="0"/>
              <a:t>г</a:t>
            </a:r>
            <a:r>
              <a:rPr lang="ru-RU" dirty="0"/>
              <a:t> ) </a:t>
            </a:r>
            <a:r>
              <a:rPr lang="ru-RU" dirty="0" err="1"/>
              <a:t>парфений</a:t>
            </a:r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( </a:t>
            </a:r>
            <a:r>
              <a:rPr lang="ru-RU" b="1" dirty="0"/>
              <a:t>д</a:t>
            </a:r>
            <a:r>
              <a:rPr lang="ru-RU" dirty="0"/>
              <a:t> ) колючая акация</a:t>
            </a:r>
          </a:p>
          <a:p>
            <a:endParaRPr lang="ru-RU" dirty="0"/>
          </a:p>
          <a:p>
            <a:r>
              <a:rPr lang="ru-RU" dirty="0"/>
              <a:t>( </a:t>
            </a:r>
            <a:r>
              <a:rPr lang="ru-RU" b="1" dirty="0"/>
              <a:t>е</a:t>
            </a:r>
            <a:r>
              <a:rPr lang="ru-RU" dirty="0"/>
              <a:t> ) каучуковая лоза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( </a:t>
            </a:r>
            <a:r>
              <a:rPr lang="ru-RU" b="1" dirty="0"/>
              <a:t>ж</a:t>
            </a:r>
            <a:r>
              <a:rPr lang="ru-RU" dirty="0"/>
              <a:t> ) сиамский сорняк 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( </a:t>
            </a:r>
            <a:r>
              <a:rPr lang="ru-RU" b="1" dirty="0"/>
              <a:t>h</a:t>
            </a:r>
            <a:r>
              <a:rPr lang="ru-RU" dirty="0"/>
              <a:t> ) Змеиный сорняк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96DE0A2-63CD-4B38-9429-26CB34A0A432}"/>
              </a:ext>
            </a:extLst>
          </p:cNvPr>
          <p:cNvSpPr/>
          <p:nvPr/>
        </p:nvSpPr>
        <p:spPr>
          <a:xfrm>
            <a:off x="5384427" y="6196081"/>
            <a:ext cx="15216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-apple-system"/>
              </a:rPr>
              <a:t> ( </a:t>
            </a:r>
            <a:r>
              <a:rPr lang="en-US" b="1" dirty="0" err="1">
                <a:solidFill>
                  <a:srgbClr val="222222"/>
                </a:solidFill>
                <a:latin typeface="-apple-system"/>
              </a:rPr>
              <a:t>i</a:t>
            </a:r>
            <a:r>
              <a:rPr lang="en-US" dirty="0">
                <a:solidFill>
                  <a:srgbClr val="222222"/>
                </a:solidFill>
                <a:latin typeface="-apple-system"/>
              </a:rPr>
              <a:t> ) </a:t>
            </a:r>
            <a:r>
              <a:rPr lang="ru-RU" dirty="0">
                <a:solidFill>
                  <a:srgbClr val="222222"/>
                </a:solidFill>
                <a:latin typeface="-apple-system"/>
              </a:rPr>
              <a:t>Негативы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4510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99BFD41-60A9-428E-A180-E4E628752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83" y="1070810"/>
            <a:ext cx="11996433" cy="47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5810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573</Words>
  <Application>Microsoft Office PowerPoint</Application>
  <PresentationFormat>Широкоэкранный</PresentationFormat>
  <Paragraphs>55</Paragraphs>
  <Slides>10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-apple-system</vt:lpstr>
      <vt:lpstr>Arial</vt:lpstr>
      <vt:lpstr>Calibri</vt:lpstr>
      <vt:lpstr>Calibri Light</vt:lpstr>
      <vt:lpstr>Lora</vt:lpstr>
      <vt:lpstr>Тема Office</vt:lpstr>
      <vt:lpstr>VGG-16</vt:lpstr>
      <vt:lpstr>Презентация PowerPoint</vt:lpstr>
      <vt:lpstr>Презентация PowerPoint</vt:lpstr>
      <vt:lpstr>Презентация PowerPoint</vt:lpstr>
      <vt:lpstr>Результаты</vt:lpstr>
      <vt:lpstr>Презентация PowerPoint</vt:lpstr>
      <vt:lpstr>DeepWeeds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VGG-16</dc:title>
  <dc:creator>Andrey</dc:creator>
  <cp:lastModifiedBy>Andrey</cp:lastModifiedBy>
  <cp:revision>14</cp:revision>
  <dcterms:created xsi:type="dcterms:W3CDTF">2020-10-20T19:38:44Z</dcterms:created>
  <dcterms:modified xsi:type="dcterms:W3CDTF">2020-11-23T10:24:56Z</dcterms:modified>
</cp:coreProperties>
</file>

<file path=docProps/thumbnail.jpeg>
</file>